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AB7FF5-8FB9-415F-9A2E-D8E76643BA6A}">
  <a:tblStyle styleId="{7FAB7FF5-8FB9-415F-9A2E-D8E76643BA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fill>
          <a:solidFill>
            <a:srgbClr val="D0D0D0"/>
          </a:solidFill>
        </a:fill>
      </a:tcStyle>
    </a:band1H>
    <a:band2H>
      <a:tcTxStyle/>
    </a:band2H>
    <a:band1V>
      <a:tcTxStyle/>
      <a:tcStyle>
        <a:fill>
          <a:solidFill>
            <a:srgbClr val="D0D0D0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Shape 10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Shape 10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Shape 1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Shape 1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4" name="Shape 24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31882" r="25713" t="8095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Shape 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Shape 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Shape 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Shape 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Shape 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Shape 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Shape 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Shape 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2" name="Shape 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Shape 6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i="0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Shape 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Shape 7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Shape 74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75" name="Shape 7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83" name="Shape 83"/>
          <p:cNvPicPr preferRelativeResize="0"/>
          <p:nvPr/>
        </p:nvPicPr>
        <p:blipFill rotWithShape="1">
          <a:blip r:embed="rId2">
            <a:alphaModFix/>
          </a:blip>
          <a:srcRect b="25075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Shape 85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86" name="Shape 86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87" name="Shape 87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90" name="Shape 90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4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79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b="1" i="0" lang="en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Collaborative</a:t>
            </a:r>
            <a:endParaRPr b="1" i="0" sz="4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</a:pPr>
            <a:r>
              <a:rPr b="1" i="0" lang="en" sz="4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Filtering</a:t>
            </a:r>
            <a:endParaRPr b="1" i="0" sz="4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Group3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Wanting Cui(wc2619)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Peifeng Hong(ph2534)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Wenshan Wang(ww2468)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Fan Yan(fy2232)</a:t>
            </a:r>
            <a:b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Sitong Chen(sc4283)</a:t>
            </a:r>
            <a:endParaRPr b="0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1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 the MAE using the simrank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424" y="2466524"/>
            <a:ext cx="2815750" cy="24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774" y="2466526"/>
            <a:ext cx="2883224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the MAE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vector </a:t>
            </a:r>
            <a:r>
              <a:rPr lang="en"/>
              <a:t>s</a:t>
            </a: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imilarity weight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599" y="1005850"/>
            <a:ext cx="4841576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msd weight with bestn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948" y="1008575"/>
            <a:ext cx="4837744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distribution of vector si</a:t>
            </a:r>
            <a:r>
              <a:rPr lang="en"/>
              <a:t>milarity </a:t>
            </a: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weights                         		The distribution of msd weight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25" y="2599825"/>
            <a:ext cx="3087549" cy="2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900" y="2429326"/>
            <a:ext cx="3043524" cy="2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MSD weight with threshold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648" y="1418975"/>
            <a:ext cx="4264051" cy="3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the MAE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vector similarity weight with threshold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754" y="1505362"/>
            <a:ext cx="4217650" cy="33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 conclusion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found that , as the N increase, the evaluation become better.  The threshold increase,the evaluation become worse.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reason: larger coverage of user increase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Parameter for cluster model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the rankscore using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Cluster model  with different C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275" y="1987675"/>
            <a:ext cx="3656231" cy="2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movie dataset, we use MAE to evaluate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Shape 255"/>
          <p:cNvGraphicFramePr/>
          <p:nvPr/>
        </p:nvGraphicFramePr>
        <p:xfrm>
          <a:off x="4767108" y="1692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{7FAB7FF5-8FB9-415F-9A2E-D8E76643BA6A}</a:tableStyleId>
              </a:tblPr>
              <a:tblGrid>
                <a:gridCol w="1561050"/>
                <a:gridCol w="713250"/>
                <a:gridCol w="645950"/>
                <a:gridCol w="861275"/>
              </a:tblGrid>
              <a:tr h="14747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Movie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  <a:tc hMerge="1"/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vector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msd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simrank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n=10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n=60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n=20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MAE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1.03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0.96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1.08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sp>
        <p:nvSpPr>
          <p:cNvPr id="256" name="Shape 256"/>
          <p:cNvSpPr txBox="1"/>
          <p:nvPr/>
        </p:nvSpPr>
        <p:spPr>
          <a:xfrm>
            <a:off x="4767108" y="1318650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2" type="body"/>
          </p:nvPr>
        </p:nvSpPr>
        <p:spPr>
          <a:xfrm>
            <a:off x="5174225" y="12764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t/>
            </a:r>
            <a:endParaRPr b="0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x="730000" y="325007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MS dataset, we use Rankscore to evaluate the effectiveness of prediction.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4" name="Shape 264"/>
          <p:cNvGraphicFramePr/>
          <p:nvPr/>
        </p:nvGraphicFramePr>
        <p:xfrm>
          <a:off x="4810683" y="1200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{7FAB7FF5-8FB9-415F-9A2E-D8E76643BA6A}</a:tableStyleId>
              </a:tblPr>
              <a:tblGrid>
                <a:gridCol w="1701000"/>
                <a:gridCol w="1114450"/>
                <a:gridCol w="1114450"/>
              </a:tblGrid>
              <a:tr h="2032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vector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msd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thres=0.1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thres=0.6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ranked score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45.9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47.5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graphicFrame>
        <p:nvGraphicFramePr>
          <p:cNvPr id="265" name="Shape 265"/>
          <p:cNvGraphicFramePr/>
          <p:nvPr/>
        </p:nvGraphicFramePr>
        <p:xfrm>
          <a:off x="4810682" y="3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{7FAB7FF5-8FB9-415F-9A2E-D8E76643BA6A}</a:tableStyleId>
              </a:tblPr>
              <a:tblGrid>
                <a:gridCol w="1702700"/>
                <a:gridCol w="1115575"/>
              </a:tblGrid>
              <a:tr h="203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MS Data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 hMerge="1"/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　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cluster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best parameter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C=4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ranked score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41.3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2700" marB="0" marR="12700" marL="12700" anchor="b"/>
                </a:tc>
              </a:tr>
            </a:tbl>
          </a:graphicData>
        </a:graphic>
      </p:graphicFrame>
      <p:sp>
        <p:nvSpPr>
          <p:cNvPr id="266" name="Shape 266"/>
          <p:cNvSpPr txBox="1"/>
          <p:nvPr/>
        </p:nvSpPr>
        <p:spPr>
          <a:xfrm>
            <a:off x="4810683" y="883128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810682" y="2670877"/>
            <a:ext cx="1921809" cy="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Model-based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Parameter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u="sng">
                <a:solidFill>
                  <a:srgbClr val="FFFFFF"/>
                </a:solidFill>
              </a:rPr>
              <a:t>Q&amp;A</a:t>
            </a:r>
            <a:endParaRPr b="0" i="0" sz="1600" u="sng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6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Q&amp;A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73100" y="1313325"/>
            <a:ext cx="76884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Technique used by recommender systems -- by wiki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Why? To reduce information overload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Make a quick and effective prediction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</a:t>
            </a: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Vector Similarity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cosine of two vectors in the high-dimension spac</a:t>
            </a:r>
            <a:r>
              <a:rPr lang="en"/>
              <a:t>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/>
              <a:t>The deviance of angle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875" y="3365625"/>
            <a:ext cx="2337626" cy="16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</a:t>
            </a: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 difference error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Euclidean distance of two vectors in the high-dimension space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25" y="3222075"/>
            <a:ext cx="3417292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Simrank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the similarity of in-neighbor and out-neighbor to evaluate the similarity of user.If the users have  similar votes, they will be regarded as same kind of people. And the similarity of items is used.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 Similarity (weight)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4213" y="1916575"/>
            <a:ext cx="3239174" cy="2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Memory-based Algorithms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Selecting Neighbor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Bestn &amp; threshold &amp; combined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Bestn method uses a certain amount of user to make prediction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Threshld method set a bound for the similarity weight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Model-based Algorithms</a:t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Model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Assume a certain type of users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type of user has a certain  preference on the movie and give similar vote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EM algorithm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